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68" r:id="rId15"/>
    <p:sldId id="267" r:id="rId16"/>
    <p:sldId id="275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565"/>
    <p:restoredTop sz="90000"/>
  </p:normalViewPr>
  <p:slideViewPr>
    <p:cSldViewPr snapToGrid="0" snapToObjects="1">
      <p:cViewPr>
        <p:scale>
          <a:sx n="98" d="100"/>
          <a:sy n="98" d="100"/>
        </p:scale>
        <p:origin x="-68" y="-88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25.emf"  /></Relationships>
</file>

<file path=ppt/drawings/_rels/vmlDrawing2.vml.rels><?xml version="1.0" encoding="UTF-8" standalone="yes" ?><Relationships xmlns="http://schemas.openxmlformats.org/package/2006/relationships"><Relationship Id="rId1" Type="http://schemas.openxmlformats.org/officeDocument/2006/relationships/image" Target="../media/image38.emf"  /><Relationship Id="rId2" Type="http://schemas.openxmlformats.org/officeDocument/2006/relationships/image" Target="../media/image39.e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png"  /><Relationship Id="rId4" Type="http://schemas.openxmlformats.org/officeDocument/2006/relationships/image" Target="../media/image15.jpeg"  /><Relationship Id="rId5" Type="http://schemas.openxmlformats.org/officeDocument/2006/relationships/image" Target="../media/image16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vmlDrawing" Target="../drawings/vmlDrawing1.vml"  /><Relationship Id="rId4" Type="http://schemas.openxmlformats.org/officeDocument/2006/relationships/oleObject" Target="../embeddings/oleObject1.bin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29.png"  /><Relationship Id="rId13" Type="http://schemas.openxmlformats.org/officeDocument/2006/relationships/image" Target="../media/image32.png"  /><Relationship Id="rId14" Type="http://schemas.openxmlformats.org/officeDocument/2006/relationships/image" Target="../media/image29.png"  /><Relationship Id="rId15" Type="http://schemas.openxmlformats.org/officeDocument/2006/relationships/image" Target="../media/image33.png"  /><Relationship Id="rId16" Type="http://schemas.openxmlformats.org/officeDocument/2006/relationships/image" Target="../media/image29.png"  /><Relationship Id="rId17" Type="http://schemas.openxmlformats.org/officeDocument/2006/relationships/image" Target="../media/image32.png"  /><Relationship Id="rId18" Type="http://schemas.openxmlformats.org/officeDocument/2006/relationships/image" Target="../media/image29.png"  /><Relationship Id="rId19" Type="http://schemas.openxmlformats.org/officeDocument/2006/relationships/image" Target="../media/image34.png"  /><Relationship Id="rId2" Type="http://schemas.openxmlformats.org/officeDocument/2006/relationships/image" Target="../media/image26.png"  /><Relationship Id="rId20" Type="http://schemas.openxmlformats.org/officeDocument/2006/relationships/image" Target="../media/image29.png"  /><Relationship Id="rId21" Type="http://schemas.openxmlformats.org/officeDocument/2006/relationships/image" Target="../media/image35.png"  /><Relationship Id="rId22" Type="http://schemas.openxmlformats.org/officeDocument/2006/relationships/image" Target="../media/image29.png"  /><Relationship Id="rId23" Type="http://schemas.openxmlformats.org/officeDocument/2006/relationships/image" Target="../media/image32.png"  /><Relationship Id="rId24" Type="http://schemas.openxmlformats.org/officeDocument/2006/relationships/image" Target="../media/image29.png"  /><Relationship Id="rId25" Type="http://schemas.openxmlformats.org/officeDocument/2006/relationships/image" Target="../media/image36.png"  /><Relationship Id="rId26" Type="http://schemas.openxmlformats.org/officeDocument/2006/relationships/image" Target="../media/image29.png"  /><Relationship Id="rId27" Type="http://schemas.openxmlformats.org/officeDocument/2006/relationships/image" Target="../media/image32.png"  /><Relationship Id="rId28" Type="http://schemas.openxmlformats.org/officeDocument/2006/relationships/image" Target="../media/image29.png"  /><Relationship Id="rId29" Type="http://schemas.openxmlformats.org/officeDocument/2006/relationships/image" Target="../media/image37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26.png"  /><Relationship Id="rId7" Type="http://schemas.openxmlformats.org/officeDocument/2006/relationships/image" Target="../media/image30.png"  /><Relationship Id="rId8" Type="http://schemas.openxmlformats.org/officeDocument/2006/relationships/image" Target="../media/image29.png"  /><Relationship Id="rId9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vmlDrawing" Target="../drawings/vmlDrawing2.vml"  /><Relationship Id="rId4" Type="http://schemas.openxmlformats.org/officeDocument/2006/relationships/oleObject" Target="file:///C:\Users\user\Desktop\ERD.png" TargetMode="External" /><Relationship Id="rId5" Type="http://schemas.openxmlformats.org/officeDocument/2006/relationships/oleObject" Target="../embeddings/oleObject2.bin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선 3"/>
          <p:cNvCxnSpPr/>
          <p:nvPr/>
        </p:nvCxnSpPr>
        <p:spPr>
          <a:xfrm flipV="1">
            <a:off x="-113168" y="-244254"/>
            <a:ext cx="9127968" cy="2988940"/>
          </a:xfrm>
          <a:prstGeom prst="line">
            <a:avLst/>
          </a:prstGeom>
          <a:ln w="177800">
            <a:solidFill>
              <a:srgbClr val="f7f2e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선 4"/>
          <p:cNvCxnSpPr/>
          <p:nvPr/>
        </p:nvCxnSpPr>
        <p:spPr>
          <a:xfrm rot="16200000" flipH="1">
            <a:off x="-804712" y="2235226"/>
            <a:ext cx="6906303" cy="2435850"/>
          </a:xfrm>
          <a:prstGeom prst="line">
            <a:avLst/>
          </a:prstGeom>
          <a:ln w="177800" cap="sq">
            <a:solidFill>
              <a:srgbClr val="f7f2e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가로 글상자 19"/>
          <p:cNvSpPr txBox="1"/>
          <p:nvPr/>
        </p:nvSpPr>
        <p:spPr>
          <a:xfrm rot="20508560">
            <a:off x="9589590" y="3667839"/>
            <a:ext cx="2143051" cy="406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ko-KR" altLang="en-US" sz="2100" mc:Ignorable="hp" hp:hslEmbossed="0">
                <a:solidFill>
                  <a:schemeClr val="lt1"/>
                </a:solidFill>
                <a:effectLst/>
                <a:latin typeface="던파 비트비트체 TTF"/>
                <a:ea typeface="던파 비트비트체 TTF"/>
              </a:rPr>
              <a:t>보겸 없는 보겸 조</a:t>
            </a:r>
            <a:endParaRPr xmlns:mc="http://schemas.openxmlformats.org/markup-compatibility/2006" xmlns:hp="http://schemas.haansoft.com/office/presentation/8.0" lang="ko-KR" altLang="en-US" sz="2100" mc:Ignorable="hp" hp:hslEmbossed="0">
              <a:solidFill>
                <a:schemeClr val="lt1"/>
              </a:solidFill>
              <a:effectLst/>
              <a:latin typeface="던파 비트비트체 TTF"/>
              <a:ea typeface="던파 비트비트체 TTF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473860">
            <a:off x="3082911" y="1018732"/>
            <a:ext cx="7029431" cy="4217658"/>
          </a:xfrm>
          <a:prstGeom prst="rect">
            <a:avLst/>
          </a:prstGeom>
        </p:spPr>
      </p:pic>
      <p:cxnSp>
        <p:nvCxnSpPr>
          <p:cNvPr id="22" name="선 3"/>
          <p:cNvCxnSpPr/>
          <p:nvPr/>
        </p:nvCxnSpPr>
        <p:spPr>
          <a:xfrm flipV="1">
            <a:off x="2160256" y="3547305"/>
            <a:ext cx="10756879" cy="3665364"/>
          </a:xfrm>
          <a:prstGeom prst="line">
            <a:avLst/>
          </a:prstGeom>
          <a:ln w="177800">
            <a:solidFill>
              <a:srgbClr val="f7f2e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 rot="4370039">
            <a:off x="367618" y="539384"/>
            <a:ext cx="996597" cy="112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7100">
                <a:latin typeface="Arial Black"/>
              </a:rPr>
              <a:t>1</a:t>
            </a:r>
            <a:endParaRPr lang="en-US" altLang="ko-KR" sz="7100">
              <a:latin typeface="Arial Black"/>
            </a:endParaRPr>
          </a:p>
        </p:txBody>
      </p:sp>
      <p:sp>
        <p:nvSpPr>
          <p:cNvPr id="24" name=""/>
          <p:cNvSpPr/>
          <p:nvPr/>
        </p:nvSpPr>
        <p:spPr>
          <a:xfrm rot="4370039">
            <a:off x="1410833" y="4001132"/>
            <a:ext cx="996597" cy="112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100">
                <a:latin typeface="Arial Black"/>
              </a:rPr>
              <a:t>2</a:t>
            </a:r>
            <a:endParaRPr lang="en-US" altLang="ko-KR" sz="7100">
              <a:latin typeface="Arial Black"/>
            </a:endParaRPr>
          </a:p>
        </p:txBody>
      </p:sp>
      <p:cxnSp>
        <p:nvCxnSpPr>
          <p:cNvPr id="25" name="선 3"/>
          <p:cNvCxnSpPr/>
          <p:nvPr/>
        </p:nvCxnSpPr>
        <p:spPr>
          <a:xfrm flipV="1">
            <a:off x="10303666" y="6239270"/>
            <a:ext cx="2866614" cy="973400"/>
          </a:xfrm>
          <a:prstGeom prst="line">
            <a:avLst/>
          </a:prstGeom>
          <a:ln w="177800">
            <a:solidFill>
              <a:srgbClr val="f7f2e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 txBox="1"/>
          <p:nvPr/>
        </p:nvSpPr>
        <p:spPr>
          <a:xfrm>
            <a:off x="0" y="-1"/>
            <a:ext cx="1226976" cy="2171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00">
                <a:solidFill>
                  <a:srgbClr val="eb5800"/>
                </a:solidFill>
              </a:rPr>
              <a:t>제작 </a:t>
            </a:r>
            <a:r>
              <a:rPr lang="en-US" altLang="ko-KR" sz="900">
                <a:solidFill>
                  <a:srgbClr val="eb5800"/>
                </a:solidFill>
              </a:rPr>
              <a:t>:</a:t>
            </a:r>
            <a:r>
              <a:rPr lang="ko-KR" altLang="en-US" sz="900">
                <a:solidFill>
                  <a:srgbClr val="eb5800"/>
                </a:solidFill>
              </a:rPr>
              <a:t>이수연</a:t>
            </a:r>
            <a:endParaRPr lang="ko-KR" altLang="en-US" sz="900">
              <a:solidFill>
                <a:srgbClr val="eb58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68" name="직선 연결선 67"/>
          <p:cNvCxnSpPr/>
          <p:nvPr/>
        </p:nvCxnSpPr>
        <p:spPr>
          <a:xfrm rot="10800000" flipV="1">
            <a:off x="6298213" y="6525057"/>
            <a:ext cx="2203844" cy="332943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697197" y="5607577"/>
            <a:ext cx="2494803" cy="917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발표 대본 부분 오탈자 수정 및 발표 연습</a:t>
            </a:r>
            <a:endParaRPr lang="ko-KR" altLang="en-US"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8352443" y="6072853"/>
            <a:ext cx="1097282" cy="621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26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6686" y="5466116"/>
            <a:ext cx="2172890" cy="1609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effectLst>
                  <a:outerShdw blurRad="76200" dist="76200" dir="189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03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109140"/>
            <a:ext cx="5981899" cy="146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>
                <a:solidFill>
                  <a:srgbClr val="FFFFFF"/>
                </a:solidFill>
                <a:effectLst>
                  <a:outerShdw blurRad="76200" dist="76200" dir="189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TEAM 4</a:t>
            </a:r>
            <a:endParaRPr lang="en-US" altLang="ko-KR" sz="90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778482" y="1930675"/>
            <a:ext cx="1800225" cy="1800225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74977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8" name="타원 7"/>
          <p:cNvSpPr/>
          <p:nvPr/>
        </p:nvSpPr>
        <p:spPr>
          <a:xfrm>
            <a:off x="6366240" y="1930675"/>
            <a:ext cx="1800225" cy="1800225"/>
          </a:xfrm>
          <a:prstGeom prst="ellipse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74977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9" name="타원 8"/>
          <p:cNvSpPr/>
          <p:nvPr/>
        </p:nvSpPr>
        <p:spPr>
          <a:xfrm>
            <a:off x="8953997" y="1930675"/>
            <a:ext cx="1800225" cy="1800225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74977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14" name="직선 연결선 13"/>
          <p:cNvCxnSpPr/>
          <p:nvPr/>
        </p:nvCxnSpPr>
        <p:spPr>
          <a:xfrm>
            <a:off x="8953997" y="4304780"/>
            <a:ext cx="1800224" cy="0"/>
          </a:xfrm>
          <a:prstGeom prst="line">
            <a:avLst/>
          </a:prstGeom>
          <a:ln w="3810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366241" y="4304780"/>
            <a:ext cx="1800224" cy="0"/>
          </a:xfrm>
          <a:prstGeom prst="line">
            <a:avLst/>
          </a:prstGeom>
          <a:ln w="3810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778482" y="4304780"/>
            <a:ext cx="1800224" cy="0"/>
          </a:xfrm>
          <a:prstGeom prst="line">
            <a:avLst/>
          </a:prstGeom>
          <a:ln w="3810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90724" y="4304780"/>
            <a:ext cx="1800224" cy="0"/>
          </a:xfrm>
          <a:prstGeom prst="line">
            <a:avLst/>
          </a:prstGeom>
          <a:ln w="38100" cap="rnd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6306" y="3941163"/>
            <a:ext cx="1389062" cy="36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서종범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84063" y="3941163"/>
            <a:ext cx="1389062" cy="36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이수연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1822" y="3941163"/>
            <a:ext cx="1389062" cy="36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최은서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59578" y="3941163"/>
            <a:ext cx="1389062" cy="36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이진혁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3455" y="4515124"/>
            <a:ext cx="2177257" cy="106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 정리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정리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로그인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운동 기록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77464" y="4534968"/>
            <a:ext cx="2177257" cy="1063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 정리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DTO,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 식단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,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BMI 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계산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PPT, 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계획안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,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 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65481" y="4515124"/>
            <a:ext cx="2177257" cy="106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회원가입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운동 목표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스트링 정리 및 데코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65763" y="4515124"/>
            <a:ext cx="2177257" cy="130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 정리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DTO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 작성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</a:t>
            </a:r>
            <a:r>
              <a:rPr lang="en-US" altLang="ko-KR" sz="16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회원정보</a:t>
            </a: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600">
                <a:solidFill>
                  <a:srgbClr val="FFFFFF"/>
                </a:solidFill>
                <a:latin typeface="AppleSDGothicNeoM00"/>
                <a:ea typeface="AppleSDGothicNeoM00"/>
              </a:rPr>
              <a:t>자바 실행 목업 파일 디자인</a:t>
            </a:r>
          </a:p>
        </p:txBody>
      </p:sp>
      <p:sp>
        <p:nvSpPr>
          <p:cNvPr id="29" name="타원 28"/>
          <p:cNvSpPr/>
          <p:nvPr/>
        </p:nvSpPr>
        <p:spPr>
          <a:xfrm>
            <a:off x="1190724" y="1930675"/>
            <a:ext cx="1800225" cy="1800225"/>
          </a:xfrm>
          <a:prstGeom prst="ellipse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74977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2" animBg="1"/>
      <p:bldP spid="9" grpId="3" animBg="1"/>
      <p:bldP spid="29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가로 글상자 155"/>
          <p:cNvSpPr txBox="1"/>
          <p:nvPr/>
        </p:nvSpPr>
        <p:spPr>
          <a:xfrm>
            <a:off x="0" y="-21560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rgbClr val="ffffff"/>
                </a:solidFill>
                <a:latin typeface="Arial Black"/>
              </a:rPr>
              <a:t>04</a:t>
            </a:r>
            <a:endParaRPr kumimoji="0" lang="en-US" altLang="ko-KR" sz="10000" b="0" i="0" u="none" strike="noStrike" kern="1200" cap="none" spc="0" normalizeH="0" baseline="0">
              <a:solidFill>
                <a:srgbClr val="ffffff"/>
              </a:solidFill>
              <a:latin typeface="Arial Black"/>
            </a:endParaRPr>
          </a:p>
        </p:txBody>
      </p:sp>
      <p:cxnSp>
        <p:nvCxnSpPr>
          <p:cNvPr id="157" name="선 156"/>
          <p:cNvCxnSpPr/>
          <p:nvPr/>
        </p:nvCxnSpPr>
        <p:spPr>
          <a:xfrm>
            <a:off x="1634530" y="983868"/>
            <a:ext cx="7304087" cy="0"/>
          </a:xfrm>
          <a:prstGeom prst="line">
            <a:avLst/>
          </a:prstGeom>
          <a:noFill/>
          <a:ln w="76200" cap="flat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76200" algn="ctr" rotWithShape="0">
              <a:srgbClr val="000000">
                <a:alpha val="49800"/>
              </a:srgbClr>
            </a:outerShdw>
          </a:effectLst>
        </p:spPr>
      </p:cxn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8573" y="399733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87" name="TextBox 86"/>
          <p:cNvSpPr txBox="1"/>
          <p:nvPr/>
        </p:nvSpPr>
        <p:spPr>
          <a:xfrm>
            <a:off x="2503487" y="279615"/>
            <a:ext cx="5566173" cy="623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>
                <a:solidFill>
                  <a:srgbClr val="ffffff"/>
                </a:solidFill>
                <a:latin typeface="Arial Black"/>
              </a:rPr>
              <a:t>Program Summary</a:t>
            </a:r>
            <a:endParaRPr lang="en-US" altLang="ko-KR" sz="35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4348029" y="1404479"/>
            <a:ext cx="7443262" cy="24060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ffffff">
                <a:alpha val="83920"/>
              </a:srgb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078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4348029" y="3992662"/>
            <a:ext cx="7443262" cy="24060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ffffff">
                <a:alpha val="83920"/>
              </a:srgb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078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0" name="가로 글상자 169"/>
          <p:cNvSpPr txBox="1"/>
          <p:nvPr/>
        </p:nvSpPr>
        <p:spPr>
          <a:xfrm>
            <a:off x="5230336" y="4685927"/>
            <a:ext cx="5678646" cy="140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232257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ppleSDGothicNeoM00"/>
                <a:ea typeface="AppleSDGothicNeoM00"/>
              </a:rPr>
              <a:t>시간을 내서 운동할 여력이 없는 바쁜 현대인들에게 구체적이고 체계적인 데이터들을 제공하여 건강 관리에 소홀해지지 않게 만들어 주기 위함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AppleSDGothicNeoM00"/>
              <a:ea typeface="AppleSDGothicNeoM00"/>
            </a:endParaRPr>
          </a:p>
        </p:txBody>
      </p:sp>
      <p:sp>
        <p:nvSpPr>
          <p:cNvPr id="171" name="가로 글상자 170"/>
          <p:cNvSpPr txBox="1"/>
          <p:nvPr/>
        </p:nvSpPr>
        <p:spPr>
          <a:xfrm>
            <a:off x="5397168" y="2354130"/>
            <a:ext cx="5725012" cy="95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AppleSDGothicNeoM00"/>
                <a:ea typeface="AppleSDGothicNeoM00"/>
              </a:rPr>
              <a:t>프로그램을 사용하는 회원들이 꾸준히 목표를 세우고 본인이 세운 목표를 이루며 본인의 건강을 관리하게끔 함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AppleSDGothicNeoM00"/>
              <a:ea typeface="AppleSDGothicNeoM00"/>
            </a:endParaRPr>
          </a:p>
        </p:txBody>
      </p:sp>
      <p:sp>
        <p:nvSpPr>
          <p:cNvPr id="172" name="가로 글상자 171"/>
          <p:cNvSpPr txBox="1"/>
          <p:nvPr/>
        </p:nvSpPr>
        <p:spPr>
          <a:xfrm>
            <a:off x="5313752" y="1746920"/>
            <a:ext cx="5678647" cy="52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232257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AppleSDGothicNeoM00"/>
                <a:ea typeface="AppleSDGothicNeoM00"/>
              </a:rPr>
              <a:t>기획 목적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AppleSDGothicNeoM00"/>
              <a:ea typeface="AppleSDGothicNeoM00"/>
            </a:endParaRPr>
          </a:p>
        </p:txBody>
      </p:sp>
      <p:sp>
        <p:nvSpPr>
          <p:cNvPr id="173" name="가로 글상자 172"/>
          <p:cNvSpPr txBox="1"/>
          <p:nvPr/>
        </p:nvSpPr>
        <p:spPr>
          <a:xfrm>
            <a:off x="5480583" y="4160641"/>
            <a:ext cx="5511816" cy="52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기획 의도</a:t>
            </a: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245374">
            <a:off x="172563" y="5976268"/>
            <a:ext cx="634999" cy="63499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904" y="5461833"/>
            <a:ext cx="416870" cy="416870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669404" y="2607489"/>
            <a:ext cx="2975653" cy="2406019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ffffff">
                <a:alpha val="83920"/>
              </a:srgb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0780"/>
              </a:srgbClr>
            </a:outerShdw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5149" y="2936639"/>
            <a:ext cx="2915480" cy="1749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43 -0.01670 L 0.01243 -0.02624 L 0.01302 -0.02730 L 0.01302 -0.02942 L 0.01362 -0.03048 L 0.01362 -0.03154 L 0.01421 -0.03366 L 0.01421 -0.03578 L 0.01481 -0.03790 L 0.01541 -0.04002 L 0.01600 -0.04214 L 0.01600 -0.04426 L 0.01660 -0.04638 L 0.01720 -0.04850 L 0.01779 -0.05062 L 0.01779 -0.05274 L 0.01958 -0.05486 L 0.01958 -0.05698 L 0.02077 -0.06017 L 0.02137 -0.06441 L 0.02256 -0.06759 L 0.02316 -0.07077 L 0.02435 -0.07501 L 0.02674 -0.08031 L 0.02793 -0.08349 L 0.03032 -0.08879 L 0.03211 -0.09409 L 0.03330 -0.09939 L 0.03509 -0.10469 L 0.03688 -0.10788 L 0.03807 -0.11318 L 0.03986 -0.11848 L 0.04105 -0.12378 L 0.04403 -0.13120 L 0.04523 -0.13650 L 0.04702 -0.14180 L 0.04940 -0.14922 L 0.05179 -0.15452 L 0.05417 -0.15983 L 0.05536 -0.16725 L 0.05715 -0.17255 L 0.05954 -0.17997 L 0.06192 -0.18527 L 0.06431 -0.19269 L 0.06789 -0.19905 L 0.07087 -0.20648 L 0.07385 -0.21602 L 0.07624 -0.22132 L 0.07862 -0.22662 L 0.08041 -0.23192 L 0.08280 -0.23828 L 0.08518 -0.24040 L 0.08697 -0.24358 L 0.08936 -0.24994 L 0.09174 -0.25313 L 0.09353 -0.25737 L 0.09651 -0.26055 L 0.09950 -0.26479 L 0.10427 -0.27327 L 0.10844 -0.27963 L 0.11142 -0.28281 L 0.11381 -0.28705 L 0.11560 -0.29023 L 0.11858 -0.29341 L 0.12097 -0.29659 L 0.12275 -0.30084 L 0.12514 -0.30402 L 0.12693 -0.30826 L 0.12872 -0.31144 L 0.13110 -0.31568 L 0.13409 -0.31780 L 0.13587 -0.32204 L 0.13945 -0.32628 L 0.14243 -0.32946 L 0.14363 -0.33476 L 0.14661 -0.33900 L 0.14959 -0.34218 L 0.15317 -0.34749 L 0.15734 -0.35173 L 0.16033 -0.35597 L 0.16331 -0.36021 L 0.16629 -0.36445 L 0.16868 -0.36657 L 0.17046 -0.37081 L 0.17285 -0.37293 L 0.17404 -0.37611 L 0.17583 -0.37929 L 0.17822 -0.38247 L 0.18001 -0.38459 L 0.18180 -0.38777 L 0.18418 -0.38989 L 0.18716 -0.39413 L 0.19014 -0.39626 L 0.19193 -0.39838 L 0.19372 -0.40156 L 0.19611 -0.40262 L 0.19730 -0.40474 L 0.19849 -0.40686 L 0.20028 -0.40792 L 0.20148 -0.41004 L 0.20267 -0.41110 L 0.20446 -0.41322 L 0.20565 -0.41534 L 0.20744 -0.41852 L 0.20923 -0.42064 L 0.21161 -0.42170 L 0.21340 -0.42488 L 0.21460 -0.42594 L 0.21698 -0.42806 L 0.21877 -0.42912 L 0.21996 -0.43018 L 0.22175 -0.43124 L 0.22295 -0.43336 L 0.22533 -0.43442 L 0.22772 -0.43654 L 0.23010 -0.43972 L 0.23189 -0.44184 L 0.23368 -0.44290 L 0.23607 -0.44503 L 0.23785 -0.44609 L 0.23905 -0.44715 L 0.24024 -0.44821 L 0.24084 -0.44927 L 0.24263 -0.45139 L 0.24322 -0.45139 L 0.24501 -0.45245 L 0.24620 -0.45351 L 0.24740 -0.45563 L 0.24859 -0.45669 L 0.25038 -0.45775 L 0.25336 -0.45775 L 0.25515 -0.46093 L 0.25634 -0.46093 L 0.25754 -0.46199 L 0.25873 -0.46199 L 0.25992 -0.46411 L 0.26231 -0.46517 L 0.26350 -0.46517 L 0.26469 -0.46623 L 0.26767 -0.46729 L 0.26946 -0.46835 L 0.27125 -0.47047 L 0.27244 -0.47047 L 0.27364 -0.47153 L 0.27483 -0.47365 L 0.27662 -0.47365 L 0.27781 -0.47471 L 0.28020 -0.47471 L 0.28139 -0.47577 L 0.28318 -0.47577 L 0.28497 -0.47683 L 0.28735 -0.47683 L 0.28914 -0.47789 L 0.29451 -0.47789 L 0.29511 -0.47895 L 0.29809 -0.47895 L 0.29928 -0.48001 L 0.30107 -0.48107 L 0.30346 -0.48213 " pathEditMode="relative" ptsTypes="">
                                      <p:cBhvr>
                                        <p:cTn id="1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6 0.00027 L 0.00944 -0.00291 L 0.01481 -0.00609 L 0.01779 -0.00927 L 0.02197 -0.01246 L 0.02614 -0.01458 L 0.03032 -0.01776 L 0.03509 -0.01882 L 0.04045 -0.02200 L 0.04642 -0.02518 L 0.05238 -0.02730 L 0.05775 -0.03048 L 0.06312 -0.03366 L 0.06908 -0.03790 L 0.07564 -0.04002 L 0.08399 -0.04320 L 0.09174 -0.04638 L 0.09890 -0.04744 L 0.10486 -0.04956 L 0.11023 -0.05062 L 0.11500 -0.05062 L 0.12097 -0.05274 L 0.12454 -0.05274 L 0.12872 -0.05380 L 0.13230 -0.05486 L 0.13647 -0.05804 L 0.14005 -0.05911 L 0.14422 -0.05911 L 0.14900 -0.06229 L 0.15496 -0.06229 L 0.16152 -0.06441 L 0.18180 -0.06441 L 0.18657 -0.06547 L 0.19193 -0.06759 L 0.19671 -0.06759 L 0.20148 -0.06865 L 0.20625 -0.06865 L 0.21161 -0.06971 L 0.21519 -0.06971 L 0.21937 -0.07183 L 0.22295 -0.07183 L 0.22652 -0.07289 L 0.23547 -0.07289 L 0.24084 -0.07395 L 0.24441 -0.07395 L 0.24680 -0.07607 L 0.25098 -0.07713 L 0.25754 -0.07713 L 0.25992 -0.07819 L 0.29212 -0.07819 L 0.29332 -0.07925 L 0.30525 -0.07925 " pathEditMode="relative" ptsTypes="">
                                      <p:cBhvr>
                                        <p:cTn id="6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6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60" grpId="1" animBg="1"/>
      <p:bldP spid="171" grpId="2" animBg="1"/>
      <p:bldP spid="172" grpId="3" animBg="1"/>
      <p:bldP spid="167" grpId="4" animBg="1"/>
      <p:bldP spid="170" grpId="5" animBg="1"/>
      <p:bldP spid="173" grpId="6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b5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04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67854" y="977659"/>
            <a:ext cx="7389813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237778" y="276550"/>
            <a:ext cx="5566173" cy="623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>
                <a:solidFill>
                  <a:srgbClr val="ffffff"/>
                </a:solidFill>
                <a:latin typeface="Arial Black"/>
              </a:rPr>
              <a:t>Benchmarking</a:t>
            </a:r>
            <a:endParaRPr lang="ko-KR" altLang="en-US" sz="35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6669286" y="4317461"/>
            <a:ext cx="1800225" cy="1800225"/>
          </a:xfrm>
          <a:prstGeom prst="roundRect">
            <a:avLst>
              <a:gd name="adj" fmla="val 21655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443486" y="4317461"/>
            <a:ext cx="1800225" cy="1800225"/>
          </a:xfrm>
          <a:prstGeom prst="roundRect">
            <a:avLst>
              <a:gd name="adj" fmla="val 21655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2003225" y="1789097"/>
            <a:ext cx="1800225" cy="1800225"/>
          </a:xfrm>
          <a:prstGeom prst="roundRect">
            <a:avLst>
              <a:gd name="adj" fmla="val 21655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8038505" y="1789097"/>
            <a:ext cx="1800225" cy="1800225"/>
          </a:xfrm>
          <a:prstGeom prst="roundRect">
            <a:avLst>
              <a:gd name="adj" fmla="val 13534"/>
            </a:avLst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5020865" y="1789097"/>
            <a:ext cx="1800225" cy="1800225"/>
          </a:xfrm>
          <a:prstGeom prst="roundRect">
            <a:avLst>
              <a:gd name="adj" fmla="val 21655"/>
            </a:avLst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71" name="TextBox 170"/>
          <p:cNvSpPr txBox="1"/>
          <p:nvPr/>
        </p:nvSpPr>
        <p:spPr>
          <a:xfrm>
            <a:off x="2003225" y="3589322"/>
            <a:ext cx="1800225" cy="361648"/>
          </a:xfrm>
          <a:prstGeom prst="rect">
            <a:avLst/>
          </a:prstGeom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삼성 헬스</a:t>
            </a:r>
            <a:endParaRPr lang="ko-KR" altLang="en-US" b="1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020865" y="3589322"/>
            <a:ext cx="1800225" cy="361648"/>
          </a:xfrm>
          <a:prstGeom prst="rect">
            <a:avLst/>
          </a:prstGeom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rgbClr val="ffffff"/>
                </a:solidFill>
                <a:latin typeface="AppleSDGothicNeoM00"/>
                <a:ea typeface="AppleSDGothicNeoM00"/>
              </a:rPr>
              <a:t>NOOM</a:t>
            </a:r>
            <a:endParaRPr lang="en-US" altLang="ko-KR" b="1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038506" y="3589322"/>
            <a:ext cx="1800226" cy="361648"/>
          </a:xfrm>
          <a:prstGeom prst="rect">
            <a:avLst/>
          </a:prstGeom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샤오미 </a:t>
            </a:r>
            <a:r>
              <a:rPr lang="en-US" altLang="ko-KR" b="1">
                <a:solidFill>
                  <a:srgbClr val="ffffff"/>
                </a:solidFill>
                <a:latin typeface="AppleSDGothicNeoM00"/>
                <a:ea typeface="AppleSDGothicNeoM00"/>
              </a:rPr>
              <a:t>MiBand</a:t>
            </a:r>
            <a:endParaRPr lang="en-US" altLang="ko-KR" b="1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669286" y="6117686"/>
            <a:ext cx="1800226" cy="366934"/>
          </a:xfrm>
          <a:prstGeom prst="rect">
            <a:avLst/>
          </a:prstGeom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ffffff"/>
                </a:solidFill>
                <a:latin typeface="AppleSDGothicNeoM00"/>
                <a:ea typeface="AppleSDGothicNeoM00"/>
              </a:rPr>
              <a:t>아이폰 건강</a:t>
            </a:r>
            <a:endParaRPr lang="ko-KR" altLang="en-US" b="1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443485" y="6117686"/>
            <a:ext cx="1800225" cy="366934"/>
          </a:xfrm>
          <a:prstGeom prst="rect">
            <a:avLst/>
          </a:prstGeom>
          <a:effectLst>
            <a:outerShdw blurRad="104422" dist="273756" dir="2700000" algn="ctr" rotWithShape="0">
              <a:srgbClr val="000000">
                <a:alpha val="57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rgbClr val="ffffff"/>
                </a:solidFill>
                <a:latin typeface="AppleSDGothicNeoM00"/>
                <a:ea typeface="AppleSDGothicNeoM00"/>
              </a:rPr>
              <a:t>FatSecret</a:t>
            </a:r>
            <a:endParaRPr lang="en-US" altLang="ko-KR" b="1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8574" y="355815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50" grpId="1" animBg="1"/>
      <p:bldP spid="171" grpId="2" animBg="1"/>
      <p:bldP spid="141" grpId="3" animBg="1"/>
      <p:bldP spid="172" grpId="4" animBg="1"/>
      <p:bldP spid="170" grpId="5" animBg="1"/>
      <p:bldP spid="173" grpId="6" animBg="1"/>
      <p:bldP spid="147" grpId="7" animBg="1"/>
      <p:bldP spid="175" grpId="8" animBg="1"/>
      <p:bldP spid="138" grpId="9" animBg="1"/>
      <p:bldP spid="174" grpId="1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가로 글상자 155"/>
          <p:cNvSpPr txBox="1"/>
          <p:nvPr/>
        </p:nvSpPr>
        <p:spPr>
          <a:xfrm>
            <a:off x="0" y="-21560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rgbClr val="ffffff"/>
                </a:solidFill>
                <a:latin typeface="Arial Black"/>
              </a:rPr>
              <a:t>04</a:t>
            </a:r>
            <a:endParaRPr kumimoji="0" lang="en-US" altLang="ko-KR" sz="10000" b="0" i="0" u="none" strike="noStrike" kern="1200" cap="none" spc="0" normalizeH="0" baseline="0">
              <a:solidFill>
                <a:srgbClr val="ffffff"/>
              </a:solidFill>
              <a:latin typeface="Arial Black"/>
            </a:endParaRPr>
          </a:p>
        </p:txBody>
      </p:sp>
      <p:cxnSp>
        <p:nvCxnSpPr>
          <p:cNvPr id="157" name="선 156"/>
          <p:cNvCxnSpPr/>
          <p:nvPr/>
        </p:nvCxnSpPr>
        <p:spPr>
          <a:xfrm>
            <a:off x="1634530" y="983868"/>
            <a:ext cx="7304087" cy="0"/>
          </a:xfrm>
          <a:prstGeom prst="line">
            <a:avLst/>
          </a:prstGeom>
          <a:noFill/>
          <a:ln w="76200" cap="flat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76200" algn="ctr" rotWithShape="0">
              <a:srgbClr val="000000">
                <a:alpha val="49800"/>
              </a:srgbClr>
            </a:outerShdw>
          </a:effectLst>
        </p:spPr>
      </p:cxn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8573" y="399733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87" name="TextBox 86"/>
          <p:cNvSpPr txBox="1"/>
          <p:nvPr/>
        </p:nvSpPr>
        <p:spPr>
          <a:xfrm>
            <a:off x="2347317" y="289140"/>
            <a:ext cx="5566173" cy="623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>
                <a:solidFill>
                  <a:srgbClr val="ffffff"/>
                </a:solidFill>
                <a:latin typeface="Arial Black"/>
              </a:rPr>
              <a:t>Menu Configuration</a:t>
            </a:r>
            <a:endParaRPr lang="ko-KR" altLang="en-US" sz="35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286573" y="1583134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회원가입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286573" y="2608240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로그인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948886" y="5185601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식단관리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81582" y="5185601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기록 설정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614279" y="5185601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목표 설정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946976" y="5185601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  <a:latin typeface="AppleSDGothicNeoM00"/>
                <a:ea typeface="AppleSDGothicNeoM00"/>
              </a:rPr>
              <a:t>BMI</a:t>
            </a: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 계산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616189" y="5185601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마이페이지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877168" y="1583134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dk1"/>
                </a:solidFill>
                <a:latin typeface="AppleSDGothicNeoM00"/>
                <a:ea typeface="AppleSDGothicNeoM00"/>
              </a:rPr>
              <a:t>Main</a:t>
            </a:r>
            <a:endParaRPr lang="en-US" altLang="ko-KR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cxnSp>
        <p:nvCxnSpPr>
          <p:cNvPr id="137" name="꺾인 연결선 136"/>
          <p:cNvCxnSpPr>
            <a:stCxn id="136" idx="3"/>
            <a:endCxn id="121" idx="1"/>
          </p:cNvCxnSpPr>
          <p:nvPr/>
        </p:nvCxnSpPr>
        <p:spPr>
          <a:xfrm>
            <a:off x="4242113" y="1944477"/>
            <a:ext cx="1044460" cy="1588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21" idx="2"/>
            <a:endCxn id="123" idx="0"/>
          </p:cNvCxnSpPr>
          <p:nvPr/>
        </p:nvCxnSpPr>
        <p:spPr>
          <a:xfrm rot="16200000" flipH="1">
            <a:off x="5817836" y="2457030"/>
            <a:ext cx="302420" cy="0"/>
          </a:xfrm>
          <a:prstGeom prst="straightConnector1">
            <a:avLst/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49" idx="2"/>
            <a:endCxn id="125" idx="0"/>
          </p:cNvCxnSpPr>
          <p:nvPr/>
        </p:nvCxnSpPr>
        <p:spPr>
          <a:xfrm rot="16200000" flipH="1">
            <a:off x="5549271" y="4770816"/>
            <a:ext cx="829568" cy="0"/>
          </a:xfrm>
          <a:prstGeom prst="straightConnector1">
            <a:avLst/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7648378" y="3631758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종료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cxnSp>
        <p:nvCxnSpPr>
          <p:cNvPr id="142" name="꺾인 연결선 141"/>
          <p:cNvCxnSpPr/>
          <p:nvPr/>
        </p:nvCxnSpPr>
        <p:spPr>
          <a:xfrm>
            <a:off x="6628496" y="3993102"/>
            <a:ext cx="1001851" cy="1588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49" idx="2"/>
            <a:endCxn id="127" idx="0"/>
          </p:cNvCxnSpPr>
          <p:nvPr/>
        </p:nvCxnSpPr>
        <p:spPr>
          <a:xfrm rot="5400000">
            <a:off x="3881968" y="3103513"/>
            <a:ext cx="829568" cy="3334607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49" idx="2"/>
            <a:endCxn id="126" idx="0"/>
          </p:cNvCxnSpPr>
          <p:nvPr/>
        </p:nvCxnSpPr>
        <p:spPr>
          <a:xfrm rot="5400000">
            <a:off x="4715620" y="3937165"/>
            <a:ext cx="829568" cy="1667303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49" idx="2"/>
            <a:endCxn id="124" idx="0"/>
          </p:cNvCxnSpPr>
          <p:nvPr/>
        </p:nvCxnSpPr>
        <p:spPr>
          <a:xfrm rot="5400000" flipV="1">
            <a:off x="6382923" y="3937165"/>
            <a:ext cx="829568" cy="1667303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49" idx="2"/>
            <a:endCxn id="128" idx="0"/>
          </p:cNvCxnSpPr>
          <p:nvPr/>
        </p:nvCxnSpPr>
        <p:spPr>
          <a:xfrm rot="5400000" flipV="1">
            <a:off x="7216575" y="3103513"/>
            <a:ext cx="829568" cy="3334606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1716280" y="5039188"/>
            <a:ext cx="8491501" cy="1032617"/>
          </a:xfrm>
          <a:prstGeom prst="rect">
            <a:avLst/>
          </a:prstGeom>
          <a:noFill/>
          <a:ln w="28575">
            <a:solidFill>
              <a:srgbClr val="17b5b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5281583" y="3633346"/>
            <a:ext cx="1364945" cy="7226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  <a:latin typeface="AppleSDGothicNeoM00"/>
                <a:ea typeface="AppleSDGothicNeoM00"/>
              </a:rPr>
              <a:t>메뉴 선택창</a:t>
            </a:r>
            <a:endParaRPr lang="ko-KR" altLang="en-US">
              <a:solidFill>
                <a:schemeClr val="dk1"/>
              </a:solidFill>
              <a:latin typeface="AppleSDGothicNeoM00"/>
              <a:ea typeface="AppleSDGothicNeoM00"/>
            </a:endParaRPr>
          </a:p>
        </p:txBody>
      </p:sp>
      <p:cxnSp>
        <p:nvCxnSpPr>
          <p:cNvPr id="151" name="꺾인 연결선 150"/>
          <p:cNvCxnSpPr>
            <a:stCxn id="121" idx="0"/>
            <a:endCxn id="136" idx="0"/>
          </p:cNvCxnSpPr>
          <p:nvPr/>
        </p:nvCxnSpPr>
        <p:spPr>
          <a:xfrm rot="5400000">
            <a:off x="4763549" y="379225"/>
            <a:ext cx="1588" cy="2409405"/>
          </a:xfrm>
          <a:prstGeom prst="bentConnector3">
            <a:avLst>
              <a:gd name="adj1" fmla="val -8338803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23" idx="1"/>
            <a:endCxn id="136" idx="2"/>
          </p:cNvCxnSpPr>
          <p:nvPr/>
        </p:nvCxnSpPr>
        <p:spPr>
          <a:xfrm flipH="1" flipV="1">
            <a:off x="3559640" y="2305820"/>
            <a:ext cx="1726933" cy="663763"/>
          </a:xfrm>
          <a:prstGeom prst="bentConnector2">
            <a:avLst/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147" idx="1"/>
            <a:endCxn id="149" idx="1"/>
          </p:cNvCxnSpPr>
          <p:nvPr/>
        </p:nvCxnSpPr>
        <p:spPr>
          <a:xfrm flipV="1">
            <a:off x="1716280" y="3994689"/>
            <a:ext cx="3565302" cy="1560807"/>
          </a:xfrm>
          <a:prstGeom prst="bentConnector3">
            <a:avLst>
              <a:gd name="adj1" fmla="val -3761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23" idx="2"/>
            <a:endCxn id="149" idx="0"/>
          </p:cNvCxnSpPr>
          <p:nvPr/>
        </p:nvCxnSpPr>
        <p:spPr>
          <a:xfrm rot="5400000">
            <a:off x="5815341" y="3479640"/>
            <a:ext cx="302420" cy="4990"/>
          </a:xfrm>
          <a:prstGeom prst="bentConnector3">
            <a:avLst>
              <a:gd name="adj1" fmla="val 50000"/>
            </a:avLst>
          </a:prstGeom>
          <a:ln w="15875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36" idx="3"/>
            <a:endCxn id="123" idx="1"/>
          </p:cNvCxnSpPr>
          <p:nvPr/>
        </p:nvCxnSpPr>
        <p:spPr>
          <a:xfrm>
            <a:off x="4242113" y="1944477"/>
            <a:ext cx="1044460" cy="1025106"/>
          </a:xfrm>
          <a:prstGeom prst="bentConnector3">
            <a:avLst>
              <a:gd name="adj1" fmla="val 50000"/>
            </a:avLst>
          </a:prstGeom>
          <a:ln w="158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"/>
          <p:cNvGraphicFramePr/>
          <p:nvPr/>
        </p:nvGraphicFramePr>
        <p:xfrm>
          <a:off x="10330744" y="374015"/>
          <a:ext cx="914400" cy="771525"/>
        </p:xfrm>
        <a:graphic>
          <a:graphicData uri="http://schemas.openxmlformats.org/presentationml/2006/ole">
            <p:oleObj spid="_x0000_s1026" showAsIcon="1" r:id="rId4" imgW="923925" imgH="781050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21" grpId="1" animBg="1"/>
      <p:bldP spid="123" grpId="2" animBg="1"/>
      <p:bldP spid="124" grpId="3" animBg="1"/>
      <p:bldP spid="125" grpId="4" animBg="1"/>
      <p:bldP spid="126" grpId="5" animBg="1"/>
      <p:bldP spid="127" grpId="6" animBg="1"/>
      <p:bldP spid="128" grpId="7" animBg="1"/>
      <p:bldP spid="136" grpId="8" animBg="1"/>
      <p:bldP spid="137" grpId="9" animBg="1"/>
      <p:bldP spid="138" grpId="10" animBg="1"/>
      <p:bldP spid="139" grpId="11" animBg="1"/>
      <p:bldP spid="141" grpId="12" animBg="1"/>
      <p:bldP spid="142" grpId="13" animBg="1"/>
      <p:bldP spid="143" grpId="14" animBg="1"/>
      <p:bldP spid="144" grpId="15" animBg="1"/>
      <p:bldP spid="145" grpId="16" animBg="1"/>
      <p:bldP spid="146" grpId="17" animBg="1"/>
      <p:bldP spid="147" grpId="18" animBg="1"/>
      <p:bldP spid="149" grpId="19" animBg="1"/>
      <p:bldP spid="151" grpId="20" animBg="1"/>
      <p:bldP spid="152" grpId="21" animBg="1"/>
      <p:bldP spid="153" grpId="22" animBg="1"/>
      <p:bldP spid="154" grpId="23" animBg="1"/>
      <p:bldP spid="155" grpId="24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-590" t="-30" r="-60" b="-20"/>
          <a:stretch>
            <a:fillRect/>
          </a:stretch>
        </p:blipFill>
        <p:spPr>
          <a:xfrm>
            <a:off x="4734803" y="586222"/>
            <a:ext cx="2722393" cy="6079788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22408" h="6410812">
                <a:moveTo>
                  <a:pt x="20265" y="6262194"/>
                </a:moveTo>
                <a:lnTo>
                  <a:pt x="148618" y="6404056"/>
                </a:lnTo>
                <a:lnTo>
                  <a:pt x="2553525" y="6410812"/>
                </a:lnTo>
                <a:lnTo>
                  <a:pt x="2722408" y="6302726"/>
                </a:lnTo>
                <a:lnTo>
                  <a:pt x="2722408" y="6755"/>
                </a:lnTo>
                <a:lnTo>
                  <a:pt x="0" y="0"/>
                </a:lnTo>
                <a:lnTo>
                  <a:pt x="20265" y="6262194"/>
                </a:lnTo>
                <a:close/>
              </a:path>
            </a:pathLst>
          </a:custGeom>
        </p:spPr>
      </p:pic>
      <p:grpSp>
        <p:nvGrpSpPr>
          <p:cNvPr id="11" name="그룹 10"/>
          <p:cNvGrpSpPr/>
          <p:nvPr/>
        </p:nvGrpSpPr>
        <p:grpSpPr>
          <a:xfrm rot="0">
            <a:off x="6247993" y="4869437"/>
            <a:ext cx="396372" cy="418829"/>
            <a:chOff x="9531080" y="2510276"/>
            <a:chExt cx="538234" cy="52691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9531080" y="2510276"/>
              <a:ext cx="538233" cy="52691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531081" y="2510276"/>
              <a:ext cx="538233" cy="526914"/>
            </a:xfrm>
            <a:prstGeom prst="roundRect">
              <a:avLst>
                <a:gd name="adj" fmla="val 16667"/>
              </a:avLst>
            </a:prstGeom>
            <a:blipFill rotWithShape="1">
              <a:blip r:embed="rId4">
                <a:alphaModFix/>
                <a:lum/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12" name="가로 글상자 11"/>
          <p:cNvSpPr txBox="1"/>
          <p:nvPr/>
        </p:nvSpPr>
        <p:spPr>
          <a:xfrm>
            <a:off x="6179345" y="5288267"/>
            <a:ext cx="803882" cy="177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 b="1">
                <a:latin typeface="AppleSDGothicNeoM00"/>
                <a:ea typeface="AppleSDGothicNeoM00"/>
              </a:rPr>
              <a:t>HealthCare</a:t>
            </a:r>
            <a:endParaRPr lang="en-US" altLang="ko-KR" sz="600" b="1">
              <a:latin typeface="AppleSDGothicNeoM00"/>
              <a:ea typeface="AppleSDGothicNeoM0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860034">
            <a:off x="6362111" y="4983554"/>
            <a:ext cx="634999" cy="6349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68565" y="0"/>
            <a:ext cx="3254871" cy="685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9860034">
            <a:off x="6904818" y="4120319"/>
            <a:ext cx="634999" cy="63499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9860034">
            <a:off x="6041582" y="5733104"/>
            <a:ext cx="634999" cy="6349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9860034">
            <a:off x="6210118" y="5059356"/>
            <a:ext cx="634999" cy="6349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459635" y="0"/>
            <a:ext cx="3272730" cy="6858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9860034">
            <a:off x="4952531" y="2780306"/>
            <a:ext cx="634999" cy="6349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9860034">
            <a:off x="4718512" y="828018"/>
            <a:ext cx="634999" cy="6349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459635" y="0"/>
            <a:ext cx="3272730" cy="6858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19860034">
            <a:off x="6210117" y="2780306"/>
            <a:ext cx="634999" cy="6349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466332" y="0"/>
            <a:ext cx="3259336" cy="6858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19860034">
            <a:off x="4718512" y="828019"/>
            <a:ext cx="634999" cy="6349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1"/>
          <a:srcRect l="-210" t="7410" r="-490" b="-200"/>
          <a:stretch>
            <a:fillRect/>
          </a:stretch>
        </p:blipFill>
        <p:spPr>
          <a:xfrm>
            <a:off x="4562542" y="586222"/>
            <a:ext cx="3066915" cy="6181117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6931" h="6181127">
                <a:moveTo>
                  <a:pt x="2992622" y="5944690"/>
                </a:moveTo>
                <a:lnTo>
                  <a:pt x="3060176" y="5789317"/>
                </a:lnTo>
                <a:lnTo>
                  <a:pt x="3066931" y="0"/>
                </a:lnTo>
                <a:lnTo>
                  <a:pt x="0" y="6755"/>
                </a:lnTo>
                <a:lnTo>
                  <a:pt x="13511" y="5681233"/>
                </a:lnTo>
                <a:lnTo>
                  <a:pt x="378300" y="6181127"/>
                </a:lnTo>
                <a:lnTo>
                  <a:pt x="2540014" y="6181127"/>
                </a:lnTo>
                <a:lnTo>
                  <a:pt x="2992622" y="5944690"/>
                </a:lnTo>
                <a:close/>
              </a:path>
            </a:pathLst>
          </a:cu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19860034">
            <a:off x="6560297" y="4329734"/>
            <a:ext cx="634999" cy="6349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4459635" y="0"/>
            <a:ext cx="3272730" cy="6858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 rot="19860034">
            <a:off x="5581746" y="2780306"/>
            <a:ext cx="634999" cy="63499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4461867" y="0"/>
            <a:ext cx="3268265" cy="685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 rot="19860034">
            <a:off x="4718512" y="828019"/>
            <a:ext cx="634999" cy="63499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4459635" y="0"/>
            <a:ext cx="3272730" cy="6858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 rot="19860034">
            <a:off x="6974318" y="2780307"/>
            <a:ext cx="634999" cy="63499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4468564" y="0"/>
            <a:ext cx="32548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1  E" pathEditMode="relative" ptsTypes="">
                                      <p:cBhvr>
                                        <p:cTn id="1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 -0.42984 L 0.00000 -0.58193 " pathEditMode="relative" ptsTypes="">
                                      <p:cBhvr>
                                        <p:cTn id="1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b5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9689" y="2304215"/>
            <a:ext cx="2172890" cy="1608238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05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58493" y="3503690"/>
            <a:ext cx="7389813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312914" y="2805646"/>
            <a:ext cx="5566173" cy="623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>
                <a:solidFill>
                  <a:srgbClr val="ffffff"/>
                </a:solidFill>
                <a:latin typeface="Arial Black"/>
              </a:rPr>
              <a:t>Run The Program</a:t>
            </a:r>
            <a:endParaRPr lang="en-US" altLang="ko-KR" sz="3500"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8264" y="2881846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94" name=""/>
          <p:cNvGraphicFramePr/>
          <p:nvPr/>
        </p:nvGraphicFramePr>
        <p:xfrm>
          <a:off x="11277600" y="6086475"/>
          <a:ext cx="914400" cy="771525"/>
        </p:xfrm>
        <a:graphic>
          <a:graphicData uri="http://schemas.openxmlformats.org/presentationml/2006/ole">
            <p:oleObj spid="_x0000_s2050" showAsIcon="1" r:id="rId4" imgW="923925" imgH="781050" progId="">
              <p:link/>
            </p:oleObj>
          </a:graphicData>
        </a:graphic>
      </p:graphicFrame>
      <p:graphicFrame>
        <p:nvGraphicFramePr>
          <p:cNvPr id="95" name=""/>
          <p:cNvGraphicFramePr/>
          <p:nvPr/>
        </p:nvGraphicFramePr>
        <p:xfrm>
          <a:off x="10363200" y="6086475"/>
          <a:ext cx="914400" cy="771525"/>
        </p:xfrm>
        <a:graphic>
          <a:graphicData uri="http://schemas.openxmlformats.org/presentationml/2006/ole">
            <p:oleObj spid="_x0000_s2051" showAsIcon="1" r:id="rId5" imgW="923925" imgH="781050" progId="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9688" y="2304214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06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58492" y="3503689"/>
            <a:ext cx="7389813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312913" y="2805646"/>
            <a:ext cx="5566173" cy="623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>
                <a:solidFill>
                  <a:srgbClr val="FFFFFF"/>
                </a:solidFill>
                <a:latin typeface="Arial Black"/>
              </a:rPr>
              <a:t>Feedback &amp; Question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1211" y="2560714"/>
            <a:ext cx="952500" cy="95250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965132">
            <a:off x="10197517" y="1467256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634868" flipH="1">
            <a:off x="8804903" y="1776582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200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1157 L 0.00122 -0.11247 " pathEditMode="relative" ptsTypes="">
                                      <p:cBhvr>
                                        <p:cTn id="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3753983" y="2086634"/>
            <a:ext cx="5309481" cy="2221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0" b="1">
                <a:solidFill>
                  <a:srgbClr val="FF6600"/>
                </a:solidFill>
                <a:latin typeface="Arial Black"/>
              </a:rPr>
              <a:t>End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259" y="1990819"/>
            <a:ext cx="5309481" cy="2221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0" b="1">
                <a:solidFill>
                  <a:schemeClr val="lt1"/>
                </a:solidFill>
                <a:latin typeface="Arial Black"/>
              </a:rPr>
              <a:t>End</a:t>
            </a:r>
          </a:p>
        </p:txBody>
      </p:sp>
      <p:cxnSp>
        <p:nvCxnSpPr>
          <p:cNvPr id="97" name="직선 연결선 96"/>
          <p:cNvCxnSpPr/>
          <p:nvPr/>
        </p:nvCxnSpPr>
        <p:spPr>
          <a:xfrm flipV="1">
            <a:off x="0" y="6187478"/>
            <a:ext cx="5751780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0" y="6009803"/>
            <a:ext cx="4393760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V="1">
            <a:off x="0" y="5841560"/>
            <a:ext cx="3753983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rot="10800000" flipV="1">
            <a:off x="6440220" y="502278"/>
            <a:ext cx="5751780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rot="10800000" flipV="1">
            <a:off x="7798240" y="682970"/>
            <a:ext cx="4393760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rot="10800000" flipV="1">
            <a:off x="8438018" y="863662"/>
            <a:ext cx="3753983" cy="37722"/>
          </a:xfrm>
          <a:prstGeom prst="line">
            <a:avLst/>
          </a:prstGeom>
          <a:ln w="635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b5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 rot="0">
            <a:off x="4696421" y="1602127"/>
            <a:ext cx="3242863" cy="597450"/>
            <a:chOff x="4696422" y="3298615"/>
            <a:chExt cx="3242863" cy="597450"/>
          </a:xfrm>
        </p:grpSpPr>
        <p:sp>
          <p:nvSpPr>
            <p:cNvPr id="91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92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91448" y="2468828"/>
            <a:ext cx="720090" cy="720090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 rot="0">
            <a:off x="4696421" y="2443106"/>
            <a:ext cx="3242863" cy="597450"/>
            <a:chOff x="4696422" y="3298615"/>
            <a:chExt cx="3242863" cy="597450"/>
          </a:xfrm>
        </p:grpSpPr>
        <p:sp>
          <p:nvSpPr>
            <p:cNvPr id="88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89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3938" y="3298615"/>
            <a:ext cx="720090" cy="720090"/>
          </a:xfrm>
          <a:prstGeom prst="rect">
            <a:avLst/>
          </a:prstGeom>
        </p:spPr>
      </p:pic>
      <p:cxnSp>
        <p:nvCxnSpPr>
          <p:cNvPr id="8" name="선 7"/>
          <p:cNvCxnSpPr/>
          <p:nvPr/>
        </p:nvCxnSpPr>
        <p:spPr>
          <a:xfrm rot="16200000" flipH="1">
            <a:off x="1115959" y="4058550"/>
            <a:ext cx="4983264" cy="10899"/>
          </a:xfrm>
          <a:prstGeom prst="line">
            <a:avLst/>
          </a:prstGeom>
          <a:ln w="63500" cap="rnd">
            <a:solidFill>
              <a:srgbClr val="ff7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가로 글상자 9"/>
          <p:cNvSpPr txBox="1"/>
          <p:nvPr/>
        </p:nvSpPr>
        <p:spPr>
          <a:xfrm>
            <a:off x="2987650" y="434854"/>
            <a:ext cx="6216698" cy="1020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sz="6100" mc:Ignorable="hp" hp:hslEmbossed="0">
                <a:ln w="12700" cap="flat" cmpd="sng" algn="ctr">
                  <a:solidFill>
                    <a:srgbClr val="ff7518"/>
                  </a:solidFill>
                  <a:prstDash val="solid"/>
                  <a:round/>
                </a:ln>
                <a:solidFill>
                  <a:srgbClr val="ff6600"/>
                </a:solidFill>
                <a:effectLst>
                  <a:outerShdw blurRad="118533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CONTENTS</a:t>
            </a:r>
            <a:endParaRPr lang="en-US" altLang="ko-KR" sz="6100">
              <a:ln w="12700" cap="flat" cmpd="sng" algn="ctr">
                <a:solidFill>
                  <a:srgbClr val="ff7518"/>
                </a:solidFill>
                <a:prstDash val="solid"/>
                <a:round/>
              </a:ln>
              <a:solidFill>
                <a:srgbClr val="ff6600"/>
              </a:solidFill>
              <a:effectLst/>
              <a:latin typeface="Arial Black"/>
            </a:endParaRPr>
          </a:p>
        </p:txBody>
      </p:sp>
      <p:grpSp>
        <p:nvGrpSpPr>
          <p:cNvPr id="86" name="그룹 85"/>
          <p:cNvGrpSpPr/>
          <p:nvPr/>
        </p:nvGrpSpPr>
        <p:grpSpPr>
          <a:xfrm rot="0">
            <a:off x="4696421" y="3284086"/>
            <a:ext cx="3242863" cy="597450"/>
            <a:chOff x="4696422" y="3298615"/>
            <a:chExt cx="3242863" cy="597450"/>
          </a:xfrm>
        </p:grpSpPr>
        <p:sp>
          <p:nvSpPr>
            <p:cNvPr id="56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57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332" y="1602127"/>
            <a:ext cx="720090" cy="72009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128401"/>
            <a:ext cx="720090" cy="72009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1" y="4958188"/>
            <a:ext cx="720090" cy="72009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96422" y="5807024"/>
            <a:ext cx="720090" cy="72009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978238" y="1725200"/>
            <a:ext cx="2679229" cy="36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01.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en-US" altLang="ko-KR">
                <a:latin typeface="AppleSDGothicNeoM00"/>
                <a:ea typeface="AppleSDGothicNeoM00"/>
              </a:rPr>
              <a:t>Project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en-US" altLang="ko-KR">
                <a:latin typeface="AppleSDGothicNeoM00"/>
                <a:ea typeface="AppleSDGothicNeoM00"/>
              </a:rPr>
              <a:t>Overview</a:t>
            </a:r>
            <a:endParaRPr lang="en-US" altLang="ko-KR">
              <a:latin typeface="AppleSDGothicNeoM00"/>
              <a:ea typeface="AppleSDGothicNeoM0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5339" y="2560191"/>
            <a:ext cx="2125026" cy="363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02.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en-US" altLang="ko-KR">
                <a:latin typeface="AppleSDGothicNeoM00"/>
                <a:ea typeface="AppleSDGothicNeoM00"/>
              </a:rPr>
              <a:t>Project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en-US" altLang="ko-KR">
                <a:latin typeface="AppleSDGothicNeoM00"/>
                <a:ea typeface="AppleSDGothicNeoM00"/>
              </a:rPr>
              <a:t>Plan</a:t>
            </a:r>
            <a:endParaRPr lang="en-US" altLang="ko-KR">
              <a:latin typeface="AppleSDGothicNeoM00"/>
              <a:ea typeface="AppleSDGothicNeoM00"/>
            </a:endParaRPr>
          </a:p>
        </p:txBody>
      </p:sp>
      <p:grpSp>
        <p:nvGrpSpPr>
          <p:cNvPr id="93" name="그룹 92"/>
          <p:cNvGrpSpPr/>
          <p:nvPr/>
        </p:nvGrpSpPr>
        <p:grpSpPr>
          <a:xfrm rot="0">
            <a:off x="4696421" y="4125065"/>
            <a:ext cx="3242863" cy="597450"/>
            <a:chOff x="4696422" y="3298615"/>
            <a:chExt cx="3242863" cy="597450"/>
          </a:xfrm>
        </p:grpSpPr>
        <p:sp>
          <p:nvSpPr>
            <p:cNvPr id="94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95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 rot="0">
            <a:off x="4696421" y="4966045"/>
            <a:ext cx="3242863" cy="597450"/>
            <a:chOff x="4696422" y="3298615"/>
            <a:chExt cx="3242863" cy="597450"/>
          </a:xfrm>
        </p:grpSpPr>
        <p:sp>
          <p:nvSpPr>
            <p:cNvPr id="100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101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 rot="0">
            <a:off x="4696421" y="5807024"/>
            <a:ext cx="3242863" cy="597450"/>
            <a:chOff x="4696422" y="3298615"/>
            <a:chExt cx="3242863" cy="597450"/>
          </a:xfrm>
        </p:grpSpPr>
        <p:sp>
          <p:nvSpPr>
            <p:cNvPr id="106" name="양쪽 모서리가 둥근 사각형 13"/>
            <p:cNvSpPr/>
            <p:nvPr/>
          </p:nvSpPr>
          <p:spPr>
            <a:xfrm>
              <a:off x="4696422" y="3298615"/>
              <a:ext cx="3242862" cy="59709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f2e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cxnSp>
          <p:nvCxnSpPr>
            <p:cNvPr id="107" name="선 10"/>
            <p:cNvCxnSpPr/>
            <p:nvPr/>
          </p:nvCxnSpPr>
          <p:spPr>
            <a:xfrm>
              <a:off x="4696422" y="3895705"/>
              <a:ext cx="3242863" cy="360"/>
            </a:xfrm>
            <a:prstGeom prst="line">
              <a:avLst/>
            </a:prstGeom>
            <a:ln w="101600" cap="rnd">
              <a:solidFill>
                <a:srgbClr val="ff75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/>
          <p:cNvSpPr txBox="1"/>
          <p:nvPr/>
        </p:nvSpPr>
        <p:spPr>
          <a:xfrm>
            <a:off x="4805957" y="3393538"/>
            <a:ext cx="3023791" cy="36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03.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en-US" altLang="ko-KR">
                <a:latin typeface="AppleSDGothicNeoM00"/>
                <a:ea typeface="AppleSDGothicNeoM00"/>
              </a:rPr>
              <a:t>Team Introduction</a:t>
            </a:r>
            <a:endParaRPr lang="en-US" altLang="ko-KR">
              <a:latin typeface="AppleSDGothicNeoM00"/>
              <a:ea typeface="AppleSDGothicNeoM0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06824" y="4230539"/>
            <a:ext cx="2622056" cy="36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04. Program Introdution</a:t>
            </a:r>
            <a:endParaRPr lang="en-US" altLang="ko-KR">
              <a:latin typeface="AppleSDGothicNeoM00"/>
              <a:ea typeface="AppleSDGothicNeoM0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981216" y="5062840"/>
            <a:ext cx="2673272" cy="358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05. Run The Program</a:t>
            </a:r>
            <a:endParaRPr lang="en-US" altLang="ko-KR">
              <a:latin typeface="AppleSDGothicNeoM00"/>
              <a:ea typeface="AppleSDGothicNeoM0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729445" y="5904370"/>
            <a:ext cx="3181264" cy="36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AppleSDGothicNeoM00"/>
                <a:ea typeface="AppleSDGothicNeoM00"/>
              </a:rPr>
              <a:t>06. Feedback &amp; Question</a:t>
            </a:r>
            <a:endParaRPr lang="en-US" altLang="ko-KR">
              <a:latin typeface="AppleSDGothicNeoM00"/>
              <a:ea typeface="AppleSDGothicNeoM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5 -0.00212 L 0.34912 -0.00212 " pathEditMode="relative" ptsTypes="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1" animBg="1"/>
      <p:bldP spid="111" grpId="2" animBg="1"/>
      <p:bldP spid="112" grpId="3" animBg="1"/>
      <p:bldP spid="113" grpId="4" animBg="1"/>
      <p:bldP spid="114" grpId="5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6571012" y="1495858"/>
            <a:ext cx="4524375" cy="20935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 algn="ctr">
            <a:solidFill>
              <a:schemeClr val="lt1">
                <a:alpha val="84000"/>
              </a:scheme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71012" y="4342179"/>
            <a:ext cx="4524375" cy="20935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 algn="ctr">
            <a:solidFill>
              <a:schemeClr val="lt1">
                <a:alpha val="84000"/>
              </a:scheme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-221816"/>
            <a:ext cx="2172890" cy="1612188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01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48804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399975" y="1390372"/>
            <a:ext cx="4524375" cy="504539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 algn="ctr">
            <a:solidFill>
              <a:schemeClr val="lt1">
                <a:alpha val="84000"/>
              </a:schemeClr>
            </a:solidFill>
            <a:prstDash val="solid"/>
            <a:round/>
          </a:ln>
          <a:effectLst>
            <a:outerShdw blurRad="132644" dist="217311" dir="27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843" y="257569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605" y="5899842"/>
            <a:ext cx="720090" cy="72009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1207" y="775768"/>
            <a:ext cx="720090" cy="72009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78323" y="2926502"/>
            <a:ext cx="720090" cy="72009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0589" y="5772822"/>
            <a:ext cx="720090" cy="72009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757163" y="1785512"/>
            <a:ext cx="3810000" cy="36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ppleSDGothicNeoM00"/>
                <a:ea typeface="AppleSDGothicNeoM00"/>
              </a:rPr>
              <a:t>프로젝트 의도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endParaRPr lang="ko-KR" altLang="en-US">
              <a:latin typeface="AppleSDGothicNeoM00"/>
              <a:ea typeface="AppleSDGothicNeoM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7470" y="1775759"/>
            <a:ext cx="3951460" cy="365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ppleSDGothicNeoM00"/>
                <a:ea typeface="AppleSDGothicNeoM00"/>
              </a:rPr>
              <a:t>프로젝트 목표</a:t>
            </a:r>
            <a:endParaRPr lang="ko-KR" altLang="en-US" b="1">
              <a:latin typeface="AppleSDGothicNeoM00"/>
              <a:ea typeface="AppleSDGothicNeoM0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7470" y="4623141"/>
            <a:ext cx="3951460" cy="36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ppleSDGothicNeoM00"/>
                <a:ea typeface="AppleSDGothicNeoM00"/>
              </a:rPr>
              <a:t>프로젝트 기반</a:t>
            </a:r>
            <a:endParaRPr lang="ko-KR" altLang="en-US" b="1">
              <a:latin typeface="AppleSDGothicNeoM00"/>
              <a:ea typeface="AppleSDGothicNeoM0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57163" y="4282685"/>
            <a:ext cx="3810000" cy="1405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b="0" i="0" u="none" strike="noStrike">
                <a:latin typeface="AppleSDGothicNeoM00"/>
                <a:ea typeface="AppleSDGothicNeoM00"/>
              </a:rPr>
              <a:t>수업 내용을 기반</a:t>
            </a:r>
            <a:endParaRPr lang="ko-KR" altLang="en-US" b="0" i="0" u="none" strike="noStrike">
              <a:latin typeface="AppleSDGothicNeoM00"/>
              <a:ea typeface="AppleSDGothicNeoM00"/>
            </a:endParaRPr>
          </a:p>
          <a:p>
            <a:pPr marL="257040" lvl="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b="0" i="0" u="none" strike="noStrike">
                <a:latin typeface="AppleSDGothicNeoM00"/>
                <a:ea typeface="AppleSDGothicNeoM00"/>
              </a:rPr>
              <a:t>정리된 카테고리</a:t>
            </a:r>
            <a:endParaRPr lang="ko-KR" altLang="en-US" b="0" i="0" u="none" strike="noStrike">
              <a:latin typeface="AppleSDGothicNeoM00"/>
              <a:ea typeface="AppleSDGothicNeoM00"/>
            </a:endParaRPr>
          </a:p>
          <a:p>
            <a:pPr marL="257040" lvl="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b="0" i="0" u="none" strike="noStrike">
                <a:latin typeface="AppleSDGothicNeoM00"/>
                <a:ea typeface="AppleSDGothicNeoM00"/>
              </a:rPr>
              <a:t>필요하다고 느낀 서비스</a:t>
            </a:r>
            <a:endParaRPr lang="ko-KR" altLang="en-US" b="0" i="0" u="none" strike="noStrike">
              <a:latin typeface="AppleSDGothicNeoM00"/>
              <a:ea typeface="AppleSDGothicNeoM0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7163" y="3730451"/>
            <a:ext cx="3810000" cy="365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AppleSDGothicNeoM00"/>
                <a:ea typeface="AppleSDGothicNeoM00"/>
              </a:rPr>
              <a:t>주제 선정 이유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endParaRPr lang="ko-KR" altLang="en-US">
              <a:latin typeface="AppleSDGothicNeoM00"/>
              <a:ea typeface="AppleSDGothicNeoM0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7163" y="2321610"/>
            <a:ext cx="3810000" cy="964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b="0" i="0" u="none" strike="noStrike">
                <a:latin typeface="AppleSDGothicNeoM00"/>
                <a:ea typeface="AppleSDGothicNeoM00"/>
              </a:rPr>
              <a:t>현재까지 배운 </a:t>
            </a:r>
            <a:r>
              <a:rPr lang="en-US" b="0" i="0" u="none" strike="noStrike">
                <a:latin typeface="AppleSDGothicNeoM00"/>
                <a:ea typeface="AppleSDGothicNeoM00"/>
              </a:rPr>
              <a:t>Java, DB, JDBC</a:t>
            </a:r>
            <a:r>
              <a:rPr b="0" i="0" u="none" strike="noStrike">
                <a:latin typeface="AppleSDGothicNeoM00"/>
                <a:ea typeface="AppleSDGothicNeoM00"/>
              </a:rPr>
              <a:t>에 대한 복습과 숙달</a:t>
            </a:r>
            <a:endParaRPr lang="ko-KR" altLang="en-US" b="0" i="0" u="none" strike="noStrike">
              <a:latin typeface="AppleSDGothicNeoM00"/>
              <a:ea typeface="AppleSDGothicNeoM0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7470" y="2150745"/>
            <a:ext cx="3798341" cy="96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>
                <a:latin typeface="AppleSDGothicNeoM00"/>
                <a:ea typeface="AppleSDGothicNeoM00"/>
              </a:rPr>
              <a:t>현재까지 배운 코드들을 사용하여 최대한 완벽에 가깝게 프로그램을 구동하는 것</a:t>
            </a:r>
            <a:endParaRPr lang="ko-KR" altLang="en-US">
              <a:latin typeface="AppleSDGothicNeoM00"/>
              <a:ea typeface="AppleSDGothicNeoM00"/>
            </a:endParaRPr>
          </a:p>
        </p:txBody>
      </p:sp>
      <p:grpSp>
        <p:nvGrpSpPr>
          <p:cNvPr id="22" name="그룹 156"/>
          <p:cNvGrpSpPr/>
          <p:nvPr/>
        </p:nvGrpSpPr>
        <p:grpSpPr>
          <a:xfrm rot="0">
            <a:off x="7602822" y="5158159"/>
            <a:ext cx="1153818" cy="1060379"/>
            <a:chOff x="10748011" y="2428967"/>
            <a:chExt cx="1153818" cy="1060379"/>
          </a:xfrm>
        </p:grpSpPr>
        <p:pic>
          <p:nvPicPr>
            <p:cNvPr id="23" name="그림 130"/>
            <p:cNvPicPr>
              <a:picLocks noChangeAspect="1"/>
            </p:cNvPicPr>
            <p:nvPr/>
          </p:nvPicPr>
          <p:blipFill rotWithShape="1">
            <a:blip r:embed="rId7">
              <a:lum contrast="40000"/>
            </a:blip>
            <a:stretch>
              <a:fillRect/>
            </a:stretch>
          </p:blipFill>
          <p:spPr>
            <a:xfrm>
              <a:off x="11072888" y="2428967"/>
              <a:ext cx="504063" cy="504063"/>
            </a:xfrm>
            <a:prstGeom prst="rect">
              <a:avLst/>
            </a:prstGeom>
          </p:spPr>
        </p:pic>
        <p:sp>
          <p:nvSpPr>
            <p:cNvPr id="24" name="가로 글상자 147"/>
            <p:cNvSpPr txBox="1"/>
            <p:nvPr/>
          </p:nvSpPr>
          <p:spPr>
            <a:xfrm>
              <a:off x="10748011" y="2944272"/>
              <a:ext cx="1153818" cy="545074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spAutoFit/>
            </a:bodyPr>
            <a:lstStyle/>
            <a:p>
              <a:pPr lvl="0" algn="ctr"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Segoe UI"/>
                  <a:ea typeface="굴림"/>
                  <a:cs typeface="Segoe UI"/>
                </a:rPr>
                <a:t>IntelliJ IDEA Community Edition 2023.3.7</a:t>
              </a:r>
              <a:endParaRPr lang="en-US" altLang="ko-KR" sz="1000">
                <a:solidFill>
                  <a:srgbClr val="000000"/>
                </a:solidFill>
                <a:latin typeface="Segoe UI"/>
                <a:ea typeface="굴림"/>
                <a:cs typeface="Segoe UI"/>
              </a:endParaRPr>
            </a:p>
          </p:txBody>
        </p:sp>
      </p:grpSp>
      <p:grpSp>
        <p:nvGrpSpPr>
          <p:cNvPr id="25" name="그룹 155"/>
          <p:cNvGrpSpPr/>
          <p:nvPr/>
        </p:nvGrpSpPr>
        <p:grpSpPr>
          <a:xfrm rot="0">
            <a:off x="9304868" y="5158159"/>
            <a:ext cx="973455" cy="756929"/>
            <a:chOff x="10586160" y="3883694"/>
            <a:chExt cx="973455" cy="756929"/>
          </a:xfrm>
        </p:grpSpPr>
        <p:pic>
          <p:nvPicPr>
            <p:cNvPr id="26" name="그림 13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820857" y="3883694"/>
              <a:ext cx="504063" cy="504063"/>
            </a:xfrm>
            <a:prstGeom prst="rect">
              <a:avLst/>
            </a:prstGeom>
          </p:spPr>
        </p:pic>
        <p:sp>
          <p:nvSpPr>
            <p:cNvPr id="27" name="가로 글상자 148"/>
            <p:cNvSpPr txBox="1"/>
            <p:nvPr/>
          </p:nvSpPr>
          <p:spPr>
            <a:xfrm>
              <a:off x="10586160" y="4399414"/>
              <a:ext cx="973455" cy="24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0" i="0" u="none" strike="noStrike" kern="1200" cap="none" spc="0" normalizeH="0" baseline="0">
                  <a:solidFill>
                    <a:srgbClr val="000000"/>
                  </a:solidFill>
                  <a:latin typeface="Segoe UI"/>
                  <a:cs typeface="Segoe UI"/>
                </a:rPr>
                <a:t>sql</a:t>
              </a:r>
              <a:r>
                <a:rPr kumimoji="0" lang="ko-KR" altLang="en-US" sz="1000" b="0" i="0" u="none" strike="noStrike" kern="1200" cap="none" spc="0" normalizeH="0" baseline="0">
                  <a:solidFill>
                    <a:srgbClr val="000000"/>
                  </a:solidFill>
                  <a:latin typeface="Segoe UI"/>
                  <a:cs typeface="Segoe UI"/>
                </a:rPr>
                <a:t> </a:t>
              </a:r>
              <a:r>
                <a:rPr kumimoji="0" lang="en-US" altLang="ko-KR" sz="1000" b="0" i="0" u="none" strike="noStrike" kern="1200" cap="none" spc="0" normalizeH="0" baseline="0">
                  <a:solidFill>
                    <a:srgbClr val="000000"/>
                  </a:solidFill>
                  <a:latin typeface="Segoe UI"/>
                  <a:cs typeface="Segoe UI"/>
                </a:rPr>
                <a:t>developer</a:t>
              </a:r>
              <a:endPara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Segoe UI"/>
                <a:cs typeface="Segoe U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1" animBg="1"/>
      <p:bldP spid="19" grpId="2" animBg="1"/>
      <p:bldP spid="20" grpId="3" animBg="1"/>
      <p:bldP spid="14" grpId="4" animBg="1"/>
      <p:bldP spid="12" grpId="5" animBg="1"/>
      <p:bldP spid="15" grpId="6" animBg="1"/>
      <p:bldP spid="21" grpId="7" animBg="1"/>
      <p:bldP spid="13" grpId="8" animBg="1"/>
      <p:bldP spid="17" grpId="9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67" name="직선 연결선 66"/>
          <p:cNvCxnSpPr/>
          <p:nvPr/>
        </p:nvCxnSpPr>
        <p:spPr>
          <a:xfrm rot="10800000" flipH="1" flipV="1">
            <a:off x="4094367" y="6525057"/>
            <a:ext cx="2203844" cy="332943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086851" y="6072853"/>
            <a:ext cx="1097282" cy="618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13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1048" y="5405736"/>
            <a:ext cx="3194444" cy="133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프로젝트 기획 및 계획 구성</a:t>
            </a:r>
            <a:r>
              <a:rPr 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endParaRPr lang="en-US"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 </a:t>
            </a:r>
            <a:r>
              <a:rPr 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EMEMBER </a:t>
            </a:r>
            <a:endParaRPr lang="en-US"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부분 작성</a:t>
            </a:r>
            <a:endParaRPr lang="ko-KR" altLang="en-US" sz="1700" b="1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1" grpId="1" animBg="1"/>
      <p:bldP spid="72" grpId="2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sp>
        <p:nvSpPr>
          <p:cNvPr id="94" name="TextBox 93"/>
          <p:cNvSpPr txBox="1"/>
          <p:nvPr/>
        </p:nvSpPr>
        <p:spPr>
          <a:xfrm>
            <a:off x="3635492" y="5044908"/>
            <a:ext cx="1097282" cy="62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19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rot="10800000" flipH="1" flipV="1">
            <a:off x="4521011" y="5622167"/>
            <a:ext cx="1777201" cy="1235833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86621" y="4028299"/>
            <a:ext cx="3297511" cy="91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 </a:t>
            </a: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테이블 </a:t>
            </a: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작성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로그인</a:t>
            </a:r>
            <a:r>
              <a:rPr 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, </a:t>
            </a: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회원가입 자바문 작성</a:t>
            </a:r>
            <a:endParaRPr lang="ko-KR" altLang="en-US" sz="1700" b="1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70" name="직선 연결선 69"/>
          <p:cNvCxnSpPr/>
          <p:nvPr/>
        </p:nvCxnSpPr>
        <p:spPr>
          <a:xfrm rot="16200000" flipH="1">
            <a:off x="4861147" y="5420936"/>
            <a:ext cx="1890675" cy="983452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70282" y="2831343"/>
            <a:ext cx="2108143" cy="133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데이터베이스에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따른 클래스와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필드 구성</a:t>
            </a:r>
            <a:endParaRPr lang="ko-KR" altLang="en-US" sz="1700" b="1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4647650" y="4299883"/>
            <a:ext cx="1097282" cy="62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20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16" name="직선 연결선 15"/>
          <p:cNvCxnSpPr/>
          <p:nvPr/>
        </p:nvCxnSpPr>
        <p:spPr>
          <a:xfrm rot="16200000" flipH="1">
            <a:off x="5258615" y="5818405"/>
            <a:ext cx="2079191" cy="0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215847" y="2322156"/>
            <a:ext cx="2164727" cy="1333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각자 맡은 자바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DTO, SQL, Util</a:t>
            </a:r>
            <a:r>
              <a:rPr 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파트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맡아서 정리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5749572" y="3941516"/>
            <a:ext cx="1097282" cy="619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23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2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64" name="직선 연결선 63"/>
          <p:cNvCxnSpPr/>
          <p:nvPr/>
        </p:nvCxnSpPr>
        <p:spPr>
          <a:xfrm rot="5400000">
            <a:off x="5844600" y="5420936"/>
            <a:ext cx="1890675" cy="983452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568014" y="2827949"/>
            <a:ext cx="2872030" cy="913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오류 </a:t>
            </a: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혹은</a:t>
            </a:r>
            <a:r>
              <a:rPr lang="en-US" altLang="ko-KR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잘못된 </a:t>
            </a: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부분 수정 및 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추가적인 부분 코딩</a:t>
            </a:r>
            <a:endParaRPr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6966132" y="4299883"/>
            <a:ext cx="1097282" cy="62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24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/>
          <p:nvPr/>
        </p:nvPicPr>
        <p:blipFill rotWithShape="1">
          <a:blip r:embed="rId3"/>
          <a:srcRect l="7760" t="-710" r="16070" b="550"/>
          <a:stretch>
            <a:fillRect/>
          </a:stretch>
        </p:blipFill>
        <p:spPr>
          <a:xfrm rot="2310000">
            <a:off x="1293920" y="3227928"/>
            <a:ext cx="9300607" cy="688822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21245" h="4088588">
                <a:moveTo>
                  <a:pt x="709213" y="4088588"/>
                </a:moveTo>
                <a:lnTo>
                  <a:pt x="11121246" y="0"/>
                </a:lnTo>
                <a:lnTo>
                  <a:pt x="3213059" y="22161"/>
                </a:lnTo>
                <a:lnTo>
                  <a:pt x="0" y="3021616"/>
                </a:lnTo>
                <a:lnTo>
                  <a:pt x="709213" y="4088588"/>
                </a:lnTo>
                <a:close/>
              </a:path>
            </a:pathLst>
          </a:custGeom>
        </p:spPr>
      </p:pic>
      <p:cxnSp>
        <p:nvCxnSpPr>
          <p:cNvPr id="65" name="직선 연결선 64"/>
          <p:cNvCxnSpPr/>
          <p:nvPr/>
        </p:nvCxnSpPr>
        <p:spPr>
          <a:xfrm rot="10800000" flipV="1">
            <a:off x="6298212" y="5622168"/>
            <a:ext cx="1777201" cy="1235833"/>
          </a:xfrm>
          <a:prstGeom prst="line">
            <a:avLst/>
          </a:prstGeom>
          <a:ln w="50800">
            <a:solidFill>
              <a:schemeClr val="lt1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294623" y="4127688"/>
            <a:ext cx="2334479" cy="918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발표 </a:t>
            </a:r>
            <a:r>
              <a:rPr lang="en-US" altLang="ko-KR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PPT</a:t>
            </a: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 생성 및 정리</a:t>
            </a:r>
            <a:r>
              <a:rPr lang="en-US" altLang="ko-KR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,</a:t>
            </a: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 </a:t>
            </a:r>
            <a:endParaRPr lang="ko-KR" altLang="en-US"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00" b="1" i="0" u="none" strike="noStrike" spc="-100">
                <a:solidFill>
                  <a:srgbClr val="ffffff"/>
                </a:solidFill>
                <a:latin typeface="AppleSDGothicNeoM00"/>
                <a:ea typeface="AppleSDGothicNeoM00"/>
              </a:rPr>
              <a:t>발표 대본 작성</a:t>
            </a:r>
            <a:endParaRPr lang="ko-KR" altLang="en-US" sz="1700" b="1" i="0" u="none" strike="noStrike" spc="-100">
              <a:solidFill>
                <a:srgbClr val="ffffff"/>
              </a:solidFill>
              <a:latin typeface="AppleSDGothicNeoM00"/>
              <a:ea typeface="AppleSDGothicNeoM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0" y="-221816"/>
            <a:ext cx="2172890" cy="1620086"/>
          </a:xfrm>
          <a:prstGeom prst="rect">
            <a:avLst/>
          </a:prstGeom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solidFill>
                  <a:schemeClr val="lt1"/>
                </a:solidFill>
                <a:latin typeface="Arial Black"/>
              </a:rPr>
              <a:t>02</a:t>
            </a:r>
            <a:endParaRPr lang="en-US" altLang="ko-KR" sz="10000">
              <a:solidFill>
                <a:schemeClr val="lt1"/>
              </a:solidFill>
              <a:latin typeface="Arial Black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710729" y="977659"/>
            <a:ext cx="2113359" cy="0"/>
          </a:xfrm>
          <a:prstGeom prst="line">
            <a:avLst/>
          </a:prstGeom>
          <a:ln w="76200">
            <a:solidFill>
              <a:srgbClr val="ffffff"/>
            </a:solidFill>
          </a:ln>
          <a:effectLst>
            <a:outerShdw blurRad="76200" dist="762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4043" y="342627"/>
            <a:ext cx="720090" cy="720090"/>
          </a:xfrm>
          <a:prstGeom prst="rect">
            <a:avLst/>
          </a:prstGeom>
          <a:effectLst>
            <a:outerShdw blurRad="76200" dist="76200" dir="189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7871478" y="5044908"/>
            <a:ext cx="1097282" cy="62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>
                <a:solidFill>
                  <a:srgbClr val="ffffff"/>
                </a:solidFill>
              </a:rPr>
              <a:t>25</a:t>
            </a:r>
            <a:endParaRPr lang="en-US" altLang="ko-KR"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256</ep:Words>
  <ep:PresentationFormat>사용자 지정</ep:PresentationFormat>
  <ep:Paragraphs>103</ep:Paragraphs>
  <ep:Slides>18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2024-09-24T12:55:54.000</dcterms:created>
  <dc:creator>archery</dc:creator>
  <cp:lastModifiedBy>user</cp:lastModifiedBy>
  <dcterms:modified xsi:type="dcterms:W3CDTF">2024-09-30T01:41:51.549</dcterms:modified>
  <cp:revision>276</cp:revision>
  <dc:title>PowerPoint 프레젠테이션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